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9" r:id="rId3"/>
    <p:sldId id="713" r:id="rId4"/>
    <p:sldId id="1088" r:id="rId5"/>
    <p:sldId id="1089" r:id="rId6"/>
    <p:sldId id="1090" r:id="rId7"/>
    <p:sldId id="1091" r:id="rId8"/>
    <p:sldId id="1092" r:id="rId9"/>
    <p:sldId id="1093" r:id="rId10"/>
    <p:sldId id="1094" r:id="rId11"/>
    <p:sldId id="1095" r:id="rId12"/>
    <p:sldId id="1096" r:id="rId13"/>
    <p:sldId id="1097" r:id="rId14"/>
    <p:sldId id="1098" r:id="rId15"/>
    <p:sldId id="1099" r:id="rId16"/>
    <p:sldId id="1100" r:id="rId17"/>
    <p:sldId id="1101" r:id="rId18"/>
    <p:sldId id="1102" r:id="rId19"/>
    <p:sldId id="1103" r:id="rId20"/>
    <p:sldId id="1104" r:id="rId21"/>
    <p:sldId id="1105" r:id="rId22"/>
    <p:sldId id="1106" r:id="rId23"/>
    <p:sldId id="1107" r:id="rId24"/>
    <p:sldId id="1108" r:id="rId25"/>
    <p:sldId id="1109" r:id="rId26"/>
    <p:sldId id="1110" r:id="rId27"/>
    <p:sldId id="1111" r:id="rId28"/>
    <p:sldId id="1112" r:id="rId29"/>
    <p:sldId id="1113" r:id="rId30"/>
    <p:sldId id="1114" r:id="rId31"/>
    <p:sldId id="1115" r:id="rId32"/>
    <p:sldId id="1116" r:id="rId33"/>
    <p:sldId id="1117" r:id="rId34"/>
    <p:sldId id="1118" r:id="rId35"/>
    <p:sldId id="1120" r:id="rId36"/>
    <p:sldId id="1121" r:id="rId37"/>
    <p:sldId id="1122" r:id="rId38"/>
    <p:sldId id="1123" r:id="rId39"/>
    <p:sldId id="1124" r:id="rId40"/>
    <p:sldId id="1125" r:id="rId41"/>
    <p:sldId id="1126" r:id="rId42"/>
    <p:sldId id="112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3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884C54-24D6-4541-A141-941A254C50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CA23B-4543-6848-A1F2-B2B4EA560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AA3C7-9619-3645-ACF3-805F7D990BA6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2D8FC-80B7-3040-A0EB-28DD33CDB7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801F5-ED59-3F44-B9FA-B082807D7F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291A-C537-2241-9C36-BCE743E8F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E75E8-16C8-F744-82A9-538729ECDA63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523A2-7DDE-414B-86CF-218FC1AD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1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2679E63F-2440-B243-BB04-DB6FF0E2F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B16C422-9A0F-4440-ACB6-1CD7AF398891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61486762-2B0B-2D42-AD76-88F88A7A60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3EBAE05-5D49-AA49-8859-F368E177F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en-US"/>
              <a:t>Figure 17-5c </a:t>
            </a:r>
            <a:r>
              <a:rPr lang="en-US" altLang="en-US"/>
              <a:t>The components of the wild-type lac operon and the response in the absence and the presence of lactose.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48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A71ACC06-F15C-9849-84AC-AC1068FA3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11678C9-C92C-694C-A283-D342113BCBF8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FD5B3E3-9ABD-5D45-81B7-A0C1BB250A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AF246D0-CD35-1B47-BF2E-A71A73AF4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en-US"/>
              <a:t>Figure 17-6b </a:t>
            </a:r>
            <a:r>
              <a:rPr lang="en-US" altLang="en-US"/>
              <a:t>The response of  the lac operon in the absence of lactose when a cell bears either  the  or the  mutation.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507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06678B65-B916-FD46-881D-3CE0D84D54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5384BB5-C67B-BC4C-A469-44E2B0A63C47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DD17C81B-97C1-054A-8D33-76DBE920FF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7EC4571-E352-E441-8206-7BA5168A5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en-US"/>
              <a:t>Figure 17-6a </a:t>
            </a:r>
            <a:r>
              <a:rPr lang="en-US" altLang="en-US"/>
              <a:t>The response of  the lac operon in the absence of lactose when a cell bears either  the  or the  mutation.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292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9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0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5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3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0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1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D10F-DA95-E04B-97F0-FA7FDA233CAF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1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lc.org/view/16688-Animation-33-Genes-can-be-turned-on-and-off-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Molecular Biology</a:t>
            </a:r>
            <a:br>
              <a:rPr lang="en-US" dirty="0"/>
            </a:br>
            <a:r>
              <a:rPr lang="en-US" dirty="0" err="1"/>
              <a:t>Biol</a:t>
            </a:r>
            <a:r>
              <a:rPr lang="en-US" dirty="0"/>
              <a:t> 480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28</a:t>
            </a:r>
            <a:br>
              <a:rPr lang="en-US" dirty="0"/>
            </a:br>
            <a:r>
              <a:rPr lang="en-US" dirty="0"/>
              <a:t>April 8</a:t>
            </a:r>
            <a:r>
              <a:rPr lang="en-US" baseline="30000" dirty="0"/>
              <a:t>th</a:t>
            </a:r>
            <a:r>
              <a:rPr lang="en-US" dirty="0"/>
              <a:t> ,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97" y="940255"/>
            <a:ext cx="3439205" cy="91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63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C1B88F97-0150-EC4F-AE1A-5A6E7632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9698" name="Content Placeholder 5">
            <a:extLst>
              <a:ext uri="{FF2B5EF4-FFF2-40B4-BE49-F238E27FC236}">
                <a16:creationId xmlns:a16="http://schemas.microsoft.com/office/drawing/2014/main" id="{60D9C29E-1369-8C4E-B106-07501B8AA2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0CC4E28-E506-D84D-BDDA-2EABDE4F8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1033463"/>
            <a:ext cx="857250" cy="1122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5630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69160287-BDE6-024F-8CE5-F89FF9B0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FDFA1AC0-A478-464A-A806-45942987A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Let’s summarize the main details of the operation of the lac operon…then return to how we came to know these details.</a:t>
            </a:r>
          </a:p>
          <a:p>
            <a:endParaRPr lang="en-US" altLang="en-US"/>
          </a:p>
          <a:p>
            <a:r>
              <a:rPr lang="en-US" altLang="en-US"/>
              <a:t>First…bacteria normally utilize glucose (not lactose) using a set of enzymes other than lacZ, lacY, and lacA.</a:t>
            </a:r>
          </a:p>
          <a:p>
            <a:pPr lvl="1"/>
            <a:r>
              <a:rPr lang="en-US" altLang="en-US"/>
              <a:t>So most of the time it would be wasteful to make the lac proteins.  They are usually </a:t>
            </a:r>
            <a:r>
              <a:rPr lang="en-US" altLang="en-US" b="1" i="1"/>
              <a:t>repressed</a:t>
            </a:r>
            <a:r>
              <a:rPr lang="en-US" altLang="en-US"/>
              <a:t> by the I protein.</a:t>
            </a:r>
          </a:p>
        </p:txBody>
      </p:sp>
    </p:spTree>
    <p:extLst>
      <p:ext uri="{BB962C8B-B14F-4D97-AF65-F5344CB8AC3E}">
        <p14:creationId xmlns:p14="http://schemas.microsoft.com/office/powerpoint/2010/main" val="331476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AEF08F81-6DBF-4643-9F47-8B055DBE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2A6A-8CA5-BF41-B3D9-6CAE534FB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 binds to a site within the regulatory region called the operator (O).  O is close to the start site of transcription of the structural genes and physically blocks the ability of RNA polymerase to bind and begin transcription.</a:t>
            </a:r>
          </a:p>
          <a:p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…Review…which parts of this system are cis-elements?  Which parts are trans elements?</a:t>
            </a:r>
          </a:p>
        </p:txBody>
      </p:sp>
    </p:spTree>
    <p:extLst>
      <p:ext uri="{BB962C8B-B14F-4D97-AF65-F5344CB8AC3E}">
        <p14:creationId xmlns:p14="http://schemas.microsoft.com/office/powerpoint/2010/main" val="350143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496742D4-2E05-4D4D-A2A1-97BF71BD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2770" name="Content Placeholder 5">
            <a:extLst>
              <a:ext uri="{FF2B5EF4-FFF2-40B4-BE49-F238E27FC236}">
                <a16:creationId xmlns:a16="http://schemas.microsoft.com/office/drawing/2014/main" id="{5507C6AA-DA92-684D-BB43-E4C332D59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5341815-9555-C846-A71B-2975C3440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943350"/>
            <a:ext cx="8096250" cy="11953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5604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652C2C6D-448E-AD4B-AB88-EA7065EC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D023E-B4DB-BB43-A125-98396C4BE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When lactose is present (and glucose is not) bacteria need to make lac Z, Y, and A. 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Lactose de-represses/induces the system by binding to lac I, ,making Lac I unable to bind to O.  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This allows </a:t>
            </a:r>
            <a:r>
              <a:rPr lang="en-US" dirty="0" err="1"/>
              <a:t>RNApol</a:t>
            </a:r>
            <a:r>
              <a:rPr lang="en-US" dirty="0"/>
              <a:t> to bind to the promoter and to slide to the +1 site to begin transcription.</a:t>
            </a:r>
          </a:p>
        </p:txBody>
      </p:sp>
    </p:spTree>
    <p:extLst>
      <p:ext uri="{BB962C8B-B14F-4D97-AF65-F5344CB8AC3E}">
        <p14:creationId xmlns:p14="http://schemas.microsoft.com/office/powerpoint/2010/main" val="2626895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531C9D8F-8450-2141-832E-B65E85776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4818" name="Content Placeholder 5">
            <a:extLst>
              <a:ext uri="{FF2B5EF4-FFF2-40B4-BE49-F238E27FC236}">
                <a16:creationId xmlns:a16="http://schemas.microsoft.com/office/drawing/2014/main" id="{E15CD995-76DD-8C49-8717-F04BED3DB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B915022-1806-4A46-8130-56ADEAD09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584450"/>
            <a:ext cx="8096250" cy="1358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7222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901BDA4B-30D1-354A-AB10-64F96B53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AE397-E42B-9F46-89A5-123862BD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4413"/>
          </a:xfrm>
        </p:spPr>
        <p:txBody>
          <a:bodyPr/>
          <a:lstStyle/>
          <a:p>
            <a:r>
              <a:rPr lang="en-US" altLang="en-US"/>
              <a:t>You’ve likely noticed that there are other players in the regulation of lactose. A protein that is involved in regulation of several operons, called </a:t>
            </a:r>
            <a:r>
              <a:rPr lang="en-US" altLang="en-US" b="1" i="1"/>
              <a:t>Catabolite Activating Protein (CAP)</a:t>
            </a:r>
            <a:r>
              <a:rPr lang="en-US" altLang="en-US"/>
              <a:t> exerts positive control on the lac operon.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RNAP is actually fairly inefficient in binding the promoter---CAP greatly increases its efficiency.</a:t>
            </a:r>
          </a:p>
        </p:txBody>
      </p:sp>
    </p:spTree>
    <p:extLst>
      <p:ext uri="{BB962C8B-B14F-4D97-AF65-F5344CB8AC3E}">
        <p14:creationId xmlns:p14="http://schemas.microsoft.com/office/powerpoint/2010/main" val="2631052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0CBBF32-DB88-0B4E-8F9A-8DA8132B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70DDE92-9765-6046-A5FD-981FB45BC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CAP’s shape and function is dependent on another molecule, a nucleotide called cyclic AMP (cAMP).  …recall how  some nucleotides function outside of nucleic acids?...</a:t>
            </a:r>
          </a:p>
          <a:p>
            <a:endParaRPr lang="en-US" altLang="en-US"/>
          </a:p>
          <a:p>
            <a:r>
              <a:rPr lang="en-US" altLang="en-US"/>
              <a:t>cAMP levels are regulated by glucose!  </a:t>
            </a:r>
          </a:p>
          <a:p>
            <a:pPr lvl="1"/>
            <a:r>
              <a:rPr lang="en-US" altLang="en-US"/>
              <a:t>High glucose levels----low cAMP</a:t>
            </a:r>
          </a:p>
          <a:p>
            <a:pPr lvl="1"/>
            <a:r>
              <a:rPr lang="en-US" altLang="en-US"/>
              <a:t>Low glucose levels---high cAMP</a:t>
            </a:r>
          </a:p>
        </p:txBody>
      </p:sp>
    </p:spTree>
    <p:extLst>
      <p:ext uri="{BB962C8B-B14F-4D97-AF65-F5344CB8AC3E}">
        <p14:creationId xmlns:p14="http://schemas.microsoft.com/office/powerpoint/2010/main" val="1380991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DB48709F-5D58-1A41-876E-FFB98E5F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C322E-C5C1-E241-945C-3DA42BD0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Let’s look at the whole picture----the elegant system used by bacteria to make sure they can use available nutrients (to make energy) without wasting energy!</a:t>
            </a:r>
          </a:p>
          <a:p>
            <a:endParaRPr lang="en-US" altLang="en-US"/>
          </a:p>
          <a:p>
            <a:r>
              <a:rPr lang="en-US" altLang="en-US"/>
              <a:t>There is only one situation in which the lac operon should be transcribed.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553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CA1CBD55-CD07-9448-B488-3316B92B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8914" name="Content Placeholder 5">
            <a:extLst>
              <a:ext uri="{FF2B5EF4-FFF2-40B4-BE49-F238E27FC236}">
                <a16:creationId xmlns:a16="http://schemas.microsoft.com/office/drawing/2014/main" id="{9090C81E-9A3D-D34E-AE2D-8A908E3812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927F237-266C-D44A-9437-D7E2B1BF7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088" y="3987800"/>
            <a:ext cx="1476375" cy="1122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726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3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Announcements/Assignments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830"/>
            <a:ext cx="8229600" cy="537168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Lab journals will be graded for a “final grade” of an additional 10 possible points for completeness and usefulness as a lab journal. (Please don’t just tape/fold in all the handouts).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Cool article on  5 important types of RNA.  One relevant as we just talked about mobile elements called SINEs</a:t>
            </a:r>
          </a:p>
          <a:p>
            <a:pPr lvl="2"/>
            <a:r>
              <a:rPr lang="en-US" dirty="0"/>
              <a:t>Please read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29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5E44A9C7-48C6-6048-9D76-304646C3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9938" name="Content Placeholder 5">
            <a:extLst>
              <a:ext uri="{FF2B5EF4-FFF2-40B4-BE49-F238E27FC236}">
                <a16:creationId xmlns:a16="http://schemas.microsoft.com/office/drawing/2014/main" id="{F21E1DAE-B522-784A-A337-DA7F8D0969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95FEFFD-554D-5B4F-A3D8-A1F52643B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088" y="5735638"/>
            <a:ext cx="1476375" cy="1122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2694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3299FD22-30B8-0D4B-B832-8122AB781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0962" name="Content Placeholder 5">
            <a:extLst>
              <a:ext uri="{FF2B5EF4-FFF2-40B4-BE49-F238E27FC236}">
                <a16:creationId xmlns:a16="http://schemas.microsoft.com/office/drawing/2014/main" id="{0FC59C0C-36C3-0843-A961-AAB094793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A28CD8F-578A-284D-BB21-68389832D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088" y="4887913"/>
            <a:ext cx="1741487" cy="1122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1697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54C66C2B-2442-CA4E-80B5-DA741FD3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986" name="Content Placeholder 5">
            <a:extLst>
              <a:ext uri="{FF2B5EF4-FFF2-40B4-BE49-F238E27FC236}">
                <a16:creationId xmlns:a16="http://schemas.microsoft.com/office/drawing/2014/main" id="{6601C28B-B42E-6044-A5E2-DDCD1F53A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482DB0B-9402-AA48-88A6-D2521238D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088" y="2997200"/>
            <a:ext cx="1476375" cy="1122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27357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DA50ACEE-0CEB-124B-9370-09E4671C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through this tutorial…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323D2-DB62-F645-96EF-C74829484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Not an animation, but an excellent dialog and illustration by Jacques Monod and Francois Jacob.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The first scientists to really explain how genes can be turned on and off.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hlinkClick r:id="rId2"/>
              </a:rPr>
              <a:t>http://www.dnalc.org/view/16688-Animation-33-Genes-can-be-turned-on-and-off-.html</a:t>
            </a:r>
            <a:endParaRPr lang="en-US" dirty="0"/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48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9D7E9679-2CB8-914F-A4D0-3536008B5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DEC5F909-1B65-4546-AC7F-74CACABD8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on earth were the details of this system discovered?  Mutants of course!  Nearly everything we know about biological systems comes from noticing organisms with variation.</a:t>
            </a:r>
          </a:p>
          <a:p>
            <a:endParaRPr lang="en-US" altLang="en-US"/>
          </a:p>
          <a:p>
            <a:r>
              <a:rPr lang="en-US" altLang="en-US"/>
              <a:t>Some bacteria cannot metabolize lactose properly---they have mutations in lac genes or lac regulatory sequences.</a:t>
            </a:r>
          </a:p>
        </p:txBody>
      </p:sp>
    </p:spTree>
    <p:extLst>
      <p:ext uri="{BB962C8B-B14F-4D97-AF65-F5344CB8AC3E}">
        <p14:creationId xmlns:p14="http://schemas.microsoft.com/office/powerpoint/2010/main" val="3792770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FF117ECB-0002-994A-8339-A9E423A3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AE2058A4-30A8-9346-9369-4C9106E85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8575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The system can be tested!  The system can also be manipulated if we have certain predictions.</a:t>
            </a:r>
          </a:p>
          <a:p>
            <a:r>
              <a:rPr lang="en-US" altLang="en-US" dirty="0"/>
              <a:t>1. The regulatory sequences are </a:t>
            </a:r>
            <a:r>
              <a:rPr lang="en-US" altLang="en-US" b="1" i="1" dirty="0"/>
              <a:t>cis</a:t>
            </a:r>
            <a:r>
              <a:rPr lang="en-US" altLang="en-US" dirty="0"/>
              <a:t>—they are part of the DNA AND they must be positioned physically close to the structural genes. (WHY?)</a:t>
            </a:r>
          </a:p>
          <a:p>
            <a:r>
              <a:rPr lang="en-US" altLang="en-US" dirty="0"/>
              <a:t>2.  Cis elements do not encode a protein product---but proteins can be added to the system from another source. (your book calls these addible products </a:t>
            </a:r>
            <a:r>
              <a:rPr lang="en-US" altLang="en-US" b="1" i="1" dirty="0"/>
              <a:t>diffusible</a:t>
            </a:r>
            <a:r>
              <a:rPr lang="en-US" altLang="en-US" dirty="0"/>
              <a:t>.)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3868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C9886D37-0FD2-EC43-A819-607E92CF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DB712921-AA4A-C04D-A5BD-5FE3ED7B6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trans elements </a:t>
            </a:r>
            <a:r>
              <a:rPr lang="en-US" altLang="en-US" i="1" dirty="0"/>
              <a:t>are</a:t>
            </a:r>
            <a:r>
              <a:rPr lang="en-US" altLang="en-US" dirty="0"/>
              <a:t> diffusible…in fact, this is the ultimate test for a trans element.  You can </a:t>
            </a:r>
            <a:r>
              <a:rPr lang="en-US" altLang="en-US" i="1" dirty="0"/>
              <a:t>add</a:t>
            </a:r>
            <a:r>
              <a:rPr lang="en-US" altLang="en-US" dirty="0"/>
              <a:t> the protein product to the system.  If you think about it, the I gene need not be physically close to the structural genes.  As long as the protein is present in the system, the system should be repressed.</a:t>
            </a:r>
            <a:endParaRPr lang="en-US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3127901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D2496EE0-8180-8B4A-A508-CD820CAD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340681B2-B8EE-EC4C-9426-934D79EE4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Mutants have been identified that have </a:t>
            </a:r>
            <a:r>
              <a:rPr lang="en-US" altLang="en-US" b="1" i="1"/>
              <a:t>constitutive</a:t>
            </a:r>
            <a:r>
              <a:rPr lang="en-US" altLang="en-US"/>
              <a:t> expression of Lac Z,Y, and A.</a:t>
            </a:r>
          </a:p>
          <a:p>
            <a:endParaRPr lang="en-US" altLang="en-US"/>
          </a:p>
          <a:p>
            <a:r>
              <a:rPr lang="en-US" altLang="en-US"/>
              <a:t>In these bacteria, the system is never repressed, and lactose does not induce.</a:t>
            </a:r>
          </a:p>
          <a:p>
            <a:endParaRPr lang="en-US" altLang="en-US"/>
          </a:p>
          <a:p>
            <a:r>
              <a:rPr lang="en-US" altLang="en-US"/>
              <a:t>What could the problem be?  Could more than one possible type of mutant show this mutant phenotype?</a:t>
            </a:r>
          </a:p>
        </p:txBody>
      </p:sp>
    </p:spTree>
    <p:extLst>
      <p:ext uri="{BB962C8B-B14F-4D97-AF65-F5344CB8AC3E}">
        <p14:creationId xmlns:p14="http://schemas.microsoft.com/office/powerpoint/2010/main" val="3276543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458979F-91A2-F341-B3D6-0FE52520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CD32B-8C3F-5940-8288-C8834B48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Propose a hypothesis…</a:t>
            </a:r>
          </a:p>
          <a:p>
            <a:endParaRPr lang="en-US" altLang="en-US"/>
          </a:p>
          <a:p>
            <a:pPr lvl="1"/>
            <a:r>
              <a:rPr lang="en-US" altLang="en-US"/>
              <a:t>This mutant has a problem with it’s cis elements.</a:t>
            </a:r>
          </a:p>
          <a:p>
            <a:pPr lvl="1"/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(Which part of the cis elements is likely mutated?)</a:t>
            </a:r>
          </a:p>
          <a:p>
            <a:pPr lvl="1"/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258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46" name="Text Box 6">
            <a:extLst>
              <a:ext uri="{FF2B5EF4-FFF2-40B4-BE49-F238E27FC236}">
                <a16:creationId xmlns:a16="http://schemas.microsoft.com/office/drawing/2014/main" id="{9AF6901C-CAED-5F49-9B0B-98566AA7B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648811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411480">
            <a:spAutoFit/>
          </a:bodyPr>
          <a:lstStyle/>
          <a:p>
            <a:pPr algn="r">
              <a:defRPr/>
            </a:pPr>
            <a:r>
              <a:rPr lang="en-US" sz="1200" b="1">
                <a:solidFill>
                  <a:srgbClr val="D53D21"/>
                </a:solidFill>
                <a:latin typeface="Arial" charset="0"/>
                <a:ea typeface="MS PGothic" charset="0"/>
                <a:cs typeface="MS PGothic" charset="0"/>
              </a:rPr>
              <a:t>Figure 17.5c</a:t>
            </a:r>
          </a:p>
        </p:txBody>
      </p:sp>
      <p:pic>
        <p:nvPicPr>
          <p:cNvPr id="31746" name="Picture 7" descr="17_05Figurec-L.jpg                                             000B3C79ServDisk_03                    BC176368:">
            <a:extLst>
              <a:ext uri="{FF2B5EF4-FFF2-40B4-BE49-F238E27FC236}">
                <a16:creationId xmlns:a16="http://schemas.microsoft.com/office/drawing/2014/main" id="{216768D5-BB52-5B4F-9FC2-6706585FA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3"/>
          <a:stretch>
            <a:fillRect/>
          </a:stretch>
        </p:blipFill>
        <p:spPr bwMode="auto">
          <a:xfrm>
            <a:off x="304800" y="1274763"/>
            <a:ext cx="8532813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09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were we?...Gene expression regulation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EFD53F-3F3B-F84F-880E-22035EAE7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gene products (RNAs and proteins) are not needed in large quantities all the time.</a:t>
            </a:r>
          </a:p>
          <a:p>
            <a:endParaRPr lang="en-US" dirty="0"/>
          </a:p>
          <a:p>
            <a:r>
              <a:rPr lang="en-US" dirty="0"/>
              <a:t>Cells with different functions produce unique subsets of  RNAs and proteins.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Therefore, cells must have mechanisms for regulated gee</a:t>
            </a:r>
          </a:p>
        </p:txBody>
      </p:sp>
    </p:spTree>
    <p:extLst>
      <p:ext uri="{BB962C8B-B14F-4D97-AF65-F5344CB8AC3E}">
        <p14:creationId xmlns:p14="http://schemas.microsoft.com/office/powerpoint/2010/main" val="431784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3590" name="Text Box 6">
            <a:extLst>
              <a:ext uri="{FF2B5EF4-FFF2-40B4-BE49-F238E27FC236}">
                <a16:creationId xmlns:a16="http://schemas.microsoft.com/office/drawing/2014/main" id="{43403B0C-B27A-034D-BAFD-194B4EF7B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648811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411480">
            <a:spAutoFit/>
          </a:bodyPr>
          <a:lstStyle/>
          <a:p>
            <a:pPr algn="r">
              <a:defRPr/>
            </a:pPr>
            <a:r>
              <a:rPr lang="en-US" sz="1200" b="1">
                <a:solidFill>
                  <a:srgbClr val="D53D21"/>
                </a:solidFill>
                <a:latin typeface="Arial" charset="0"/>
                <a:ea typeface="MS PGothic" charset="0"/>
                <a:cs typeface="MS PGothic" charset="0"/>
              </a:rPr>
              <a:t>Figure 17.6b</a:t>
            </a:r>
          </a:p>
        </p:txBody>
      </p:sp>
      <p:pic>
        <p:nvPicPr>
          <p:cNvPr id="33794" name="Picture 7" descr="17_06Figureb-L.jpg                                             000B3C79ServDisk_03                    BC176368:">
            <a:extLst>
              <a:ext uri="{FF2B5EF4-FFF2-40B4-BE49-F238E27FC236}">
                <a16:creationId xmlns:a16="http://schemas.microsoft.com/office/drawing/2014/main" id="{F2A793C9-175D-CC47-92AE-6CA05FD2D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"/>
          <a:stretch>
            <a:fillRect/>
          </a:stretch>
        </p:blipFill>
        <p:spPr bwMode="auto">
          <a:xfrm>
            <a:off x="304800" y="1150938"/>
            <a:ext cx="8532813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857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72E09052-F45F-084F-BBDC-54024012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 the symbolic designations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CF1B-7404-2441-8326-45A3A4D3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I</a:t>
            </a:r>
            <a:r>
              <a:rPr lang="en-US" baseline="30000" dirty="0"/>
              <a:t>+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Z</a:t>
            </a:r>
            <a:r>
              <a:rPr lang="en-US" baseline="30000" dirty="0"/>
              <a:t>+</a:t>
            </a:r>
            <a:r>
              <a:rPr lang="en-US" dirty="0"/>
              <a:t> (Y</a:t>
            </a:r>
            <a:r>
              <a:rPr lang="en-US" baseline="30000" dirty="0"/>
              <a:t>+</a:t>
            </a:r>
            <a:r>
              <a:rPr lang="en-US" dirty="0"/>
              <a:t> A</a:t>
            </a:r>
            <a:r>
              <a:rPr lang="en-US" baseline="30000" dirty="0"/>
              <a:t>+</a:t>
            </a:r>
            <a:r>
              <a:rPr lang="en-US" dirty="0"/>
              <a:t>)</a:t>
            </a:r>
            <a:r>
              <a:rPr lang="en-US" baseline="30000" dirty="0"/>
              <a:t>  </a:t>
            </a:r>
            <a:r>
              <a:rPr lang="en-US" dirty="0"/>
              <a:t>is fully wild type.</a:t>
            </a:r>
          </a:p>
          <a:p>
            <a:pPr>
              <a:buFont typeface="Arial" charset="0"/>
              <a:buChar char="•"/>
              <a:defRPr/>
            </a:pPr>
            <a:endParaRPr lang="en-US" baseline="30000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If the mutant is predicted to have a constitutive mutation in the </a:t>
            </a:r>
            <a:r>
              <a:rPr lang="en-US" dirty="0" err="1"/>
              <a:t>cis</a:t>
            </a:r>
            <a:r>
              <a:rPr lang="en-US" dirty="0"/>
              <a:t> elements, it would likely be in the O region.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sz="4000" dirty="0" err="1"/>
              <a:t>I</a:t>
            </a:r>
            <a:r>
              <a:rPr lang="en-US" sz="4000" baseline="30000" dirty="0" err="1"/>
              <a:t>+</a:t>
            </a:r>
            <a:r>
              <a:rPr lang="en-US" sz="4000" dirty="0" err="1"/>
              <a:t>O</a:t>
            </a:r>
            <a:r>
              <a:rPr lang="en-US" sz="4000" baseline="30000" dirty="0" err="1">
                <a:solidFill>
                  <a:srgbClr val="FF0000"/>
                </a:solidFill>
              </a:rPr>
              <a:t>c</a:t>
            </a:r>
            <a:r>
              <a:rPr lang="en-US" sz="4000" dirty="0" err="1"/>
              <a:t>Z</a:t>
            </a:r>
            <a:r>
              <a:rPr lang="en-US" sz="4000" baseline="30000" dirty="0"/>
              <a:t>+</a:t>
            </a:r>
            <a:r>
              <a:rPr lang="en-US" sz="4000" dirty="0"/>
              <a:t> </a:t>
            </a:r>
            <a:r>
              <a:rPr lang="en-US" dirty="0"/>
              <a:t>tells us that there is a mutation in O that makes expression of lac Z constitutive.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714556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624C58A-80FE-BE4D-BB28-6F0B0C289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F74EF8BD-764E-2E40-B365-D9761098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5257800"/>
          </a:xfrm>
        </p:spPr>
        <p:txBody>
          <a:bodyPr>
            <a:normAutofit lnSpcReduction="10000"/>
          </a:bodyPr>
          <a:lstStyle/>
          <a:p>
            <a:r>
              <a:rPr lang="en-US" altLang="en-US"/>
              <a:t>As you know-- in bacteria we can do experiments to add DNA/genes and look for expression of the genes or changes in phenotype.</a:t>
            </a:r>
          </a:p>
          <a:p>
            <a:endParaRPr lang="en-US" altLang="en-US"/>
          </a:p>
          <a:p>
            <a:r>
              <a:rPr lang="en-US" altLang="en-US"/>
              <a:t>In nature, bacteria can transfer a special plasmid called the F’ plasmid. Any bacterium with the F’ plasmid can express other genes on it, AND pass the F’ plasmid to its progeny.</a:t>
            </a:r>
          </a:p>
          <a:p>
            <a:r>
              <a:rPr lang="en-US" altLang="en-US"/>
              <a:t>(see chapter 6 for general review)</a:t>
            </a:r>
          </a:p>
        </p:txBody>
      </p:sp>
    </p:spTree>
    <p:extLst>
      <p:ext uri="{BB962C8B-B14F-4D97-AF65-F5344CB8AC3E}">
        <p14:creationId xmlns:p14="http://schemas.microsoft.com/office/powerpoint/2010/main" val="98605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8A427113-5733-424C-BC4D-1C2B4DEC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171100DD-CFFC-9844-9861-66AE0492D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F’ plasmid does not insert itself into the bacterial chromosome---it does not become physically linked to the Lac operon structural genes.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Why do we care….?</a:t>
            </a:r>
          </a:p>
        </p:txBody>
      </p:sp>
    </p:spTree>
    <p:extLst>
      <p:ext uri="{BB962C8B-B14F-4D97-AF65-F5344CB8AC3E}">
        <p14:creationId xmlns:p14="http://schemas.microsoft.com/office/powerpoint/2010/main" val="608316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BC62D9F2-843D-9249-921E-A9D58E16C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C5FD0176-AAF4-9F4F-9643-E2E953D9E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would you expect if you added the F’plasmid with a wild-type O region to a bacterium with I</a:t>
            </a:r>
            <a:r>
              <a:rPr lang="en-US" altLang="en-US" baseline="30000"/>
              <a:t>+</a:t>
            </a:r>
            <a:r>
              <a:rPr lang="en-US" altLang="en-US"/>
              <a:t>O</a:t>
            </a:r>
            <a:r>
              <a:rPr lang="en-US" altLang="en-US" baseline="30000">
                <a:solidFill>
                  <a:srgbClr val="FF0000"/>
                </a:solidFill>
              </a:rPr>
              <a:t>c</a:t>
            </a:r>
            <a:r>
              <a:rPr lang="en-US" altLang="en-US"/>
              <a:t>Z</a:t>
            </a:r>
            <a:r>
              <a:rPr lang="en-US" altLang="en-US" baseline="30000"/>
              <a:t>+</a:t>
            </a:r>
            <a:r>
              <a:rPr lang="en-US" altLang="en-US"/>
              <a:t>  phenotype?</a:t>
            </a:r>
          </a:p>
          <a:p>
            <a:endParaRPr lang="en-US" altLang="en-US"/>
          </a:p>
          <a:p>
            <a:r>
              <a:rPr lang="en-US" altLang="en-US"/>
              <a:t>Would lacZ be repressed? Would it restore its inducibility? 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2581718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71F6D6F4-CD23-DB46-98F0-03C6878B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383C27E4-A904-6749-9AEA-2A25B70B6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Let’s return to a constitutive mutant…are their other hypotheses for the defect?</a:t>
            </a:r>
          </a:p>
          <a:p>
            <a:endParaRPr lang="en-US" altLang="en-US"/>
          </a:p>
          <a:p>
            <a:r>
              <a:rPr lang="en-US" altLang="en-US"/>
              <a:t>Could it involve a trans element?  If so, which one?</a:t>
            </a:r>
          </a:p>
          <a:p>
            <a:endParaRPr lang="en-US" altLang="en-US"/>
          </a:p>
          <a:p>
            <a:r>
              <a:rPr lang="en-US" altLang="en-US"/>
              <a:t>How would you designate it using our genotype symbols?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364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1542" name="Text Box 6">
            <a:extLst>
              <a:ext uri="{FF2B5EF4-FFF2-40B4-BE49-F238E27FC236}">
                <a16:creationId xmlns:a16="http://schemas.microsoft.com/office/drawing/2014/main" id="{F0616F00-5ED0-BF4F-956F-5A0981256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648811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411480">
            <a:spAutoFit/>
          </a:bodyPr>
          <a:lstStyle/>
          <a:p>
            <a:pPr algn="r">
              <a:defRPr/>
            </a:pPr>
            <a:r>
              <a:rPr lang="en-US" sz="1200" b="1">
                <a:solidFill>
                  <a:srgbClr val="D53D21"/>
                </a:solidFill>
                <a:latin typeface="Arial" charset="0"/>
                <a:ea typeface="MS PGothic" charset="0"/>
                <a:cs typeface="MS PGothic" charset="0"/>
              </a:rPr>
              <a:t>Figure 17.6a</a:t>
            </a:r>
          </a:p>
        </p:txBody>
      </p:sp>
      <p:pic>
        <p:nvPicPr>
          <p:cNvPr id="41986" name="Picture 7" descr="17_06Figurea-L.jpg                                             000B3C79ServDisk_03                    BC176368:">
            <a:extLst>
              <a:ext uri="{FF2B5EF4-FFF2-40B4-BE49-F238E27FC236}">
                <a16:creationId xmlns:a16="http://schemas.microsoft.com/office/drawing/2014/main" id="{A49C7FD5-6080-3347-83D3-873364717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"/>
          <a:stretch>
            <a:fillRect/>
          </a:stretch>
        </p:blipFill>
        <p:spPr bwMode="auto">
          <a:xfrm>
            <a:off x="304800" y="1193800"/>
            <a:ext cx="8532813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ED581D5-C022-6942-9088-A40C643B9CA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68388" y="417513"/>
            <a:ext cx="898525" cy="7762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69311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02F44E95-87ED-5F4A-BEA6-2CB870B8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A3A8A407-0945-574A-8444-55E0E5C42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Using the F’ plasmid,  could you “fix” the  </a:t>
            </a:r>
          </a:p>
          <a:p>
            <a:r>
              <a:rPr lang="en-US" altLang="en-US"/>
              <a:t>I</a:t>
            </a:r>
            <a:r>
              <a:rPr lang="en-US" altLang="en-US" baseline="30000"/>
              <a:t>-</a:t>
            </a:r>
            <a:r>
              <a:rPr lang="en-US" altLang="en-US"/>
              <a:t>O</a:t>
            </a:r>
            <a:r>
              <a:rPr lang="en-US" altLang="en-US" baseline="30000"/>
              <a:t>+</a:t>
            </a:r>
            <a:r>
              <a:rPr lang="en-US" altLang="en-US"/>
              <a:t>Z</a:t>
            </a:r>
            <a:r>
              <a:rPr lang="en-US" altLang="en-US" baseline="30000"/>
              <a:t>+</a:t>
            </a:r>
            <a:r>
              <a:rPr lang="en-US" altLang="en-US"/>
              <a:t> mutation?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9885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A35EDE8B-AF41-664B-B072-CA9FB034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What if the F’ plasmid was constructed to have a wild type I gene?</a:t>
            </a:r>
          </a:p>
        </p:txBody>
      </p:sp>
      <p:pic>
        <p:nvPicPr>
          <p:cNvPr id="45058" name="Content Placeholder 3">
            <a:extLst>
              <a:ext uri="{FF2B5EF4-FFF2-40B4-BE49-F238E27FC236}">
                <a16:creationId xmlns:a16="http://schemas.microsoft.com/office/drawing/2014/main" id="{67F4D885-28FC-7749-82C7-F12F66663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402" r="-324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88310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002EDF57-BFB5-AB45-909C-43EEE070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67261F91-843D-ED4E-88B7-22B2517A3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Mutations in trans elements </a:t>
            </a:r>
            <a:r>
              <a:rPr lang="en-US" altLang="en-US" b="1" i="1" u="sng"/>
              <a:t>can</a:t>
            </a:r>
            <a:r>
              <a:rPr lang="en-US" altLang="en-US"/>
              <a:t> be fixed by addition of a wild type gene or by any means of getting that diffusible element into the system!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09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0D0FC1E5-5908-6E40-8D69-75C915D2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7CC3A-57AD-F145-97E9-63870D6C8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In </a:t>
            </a:r>
            <a:r>
              <a:rPr lang="en-US" altLang="en-US" u="sng"/>
              <a:t>positive control</a:t>
            </a:r>
            <a:r>
              <a:rPr lang="en-US" altLang="en-US"/>
              <a:t>---transcription occurs only if a regulator directly stimulates transcription.</a:t>
            </a:r>
          </a:p>
          <a:p>
            <a:endParaRPr lang="en-US" altLang="en-US"/>
          </a:p>
          <a:p>
            <a:r>
              <a:rPr lang="en-US" altLang="en-US"/>
              <a:t>In </a:t>
            </a:r>
            <a:r>
              <a:rPr lang="en-US" altLang="en-US" u="sng"/>
              <a:t>negative control</a:t>
            </a:r>
            <a:r>
              <a:rPr lang="en-US" altLang="en-US"/>
              <a:t>—transcription occurs unless it is shut off  by a regulator molecule.</a:t>
            </a:r>
          </a:p>
          <a:p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**Lactose metabolism enzymes are regulated with both negative an positive control systems.</a:t>
            </a:r>
          </a:p>
        </p:txBody>
      </p:sp>
    </p:spTree>
    <p:extLst>
      <p:ext uri="{BB962C8B-B14F-4D97-AF65-F5344CB8AC3E}">
        <p14:creationId xmlns:p14="http://schemas.microsoft.com/office/powerpoint/2010/main" val="14001323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1885202F-911A-2B4A-860A-65A516B3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Summarize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F6B80487-304C-BB4B-8EE7-D1F145113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Generally describe 2 types of constitutive mutants for the lac operon.</a:t>
            </a:r>
          </a:p>
          <a:p>
            <a:endParaRPr lang="en-US" altLang="en-US"/>
          </a:p>
          <a:p>
            <a:r>
              <a:rPr lang="en-US" altLang="en-US"/>
              <a:t>Design experiments to distinguish the type of problem that makes each mutant constitutive.</a:t>
            </a:r>
          </a:p>
          <a:p>
            <a:endParaRPr lang="en-US" altLang="en-US"/>
          </a:p>
          <a:p>
            <a:r>
              <a:rPr lang="en-US" altLang="en-US"/>
              <a:t>Explain the outcome of your experiements.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26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953C9DCB-50D4-B848-94D4-45124E67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Read more!</a:t>
            </a:r>
            <a:br>
              <a:rPr lang="en-US" altLang="en-US"/>
            </a:br>
            <a:r>
              <a:rPr lang="en-US" altLang="en-US"/>
              <a:t>Dissect table 16.1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8FD14E01-2F54-E149-8B07-8CAFDC87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8131" name="Picture 8" descr="17_01Table-L.jpg                                               000B3C79ServDisk_03                    BC176368:">
            <a:extLst>
              <a:ext uri="{FF2B5EF4-FFF2-40B4-BE49-F238E27FC236}">
                <a16:creationId xmlns:a16="http://schemas.microsoft.com/office/drawing/2014/main" id="{03CC9220-AB04-FF4D-9C42-ED9EA7648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92"/>
          <a:stretch>
            <a:fillRect/>
          </a:stretch>
        </p:blipFill>
        <p:spPr bwMode="auto">
          <a:xfrm>
            <a:off x="1703388" y="1460500"/>
            <a:ext cx="72009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5370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7024-0D70-3C4E-81E7-B132C2B6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7E431-A2EC-1947-AAF9-AFE61EBC5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Spend time on this.  Quiz yourself or class mates.  </a:t>
            </a:r>
            <a:r>
              <a:rPr lang="en-US"/>
              <a:t>Practice.</a:t>
            </a:r>
          </a:p>
        </p:txBody>
      </p:sp>
    </p:spTree>
    <p:extLst>
      <p:ext uri="{BB962C8B-B14F-4D97-AF65-F5344CB8AC3E}">
        <p14:creationId xmlns:p14="http://schemas.microsoft.com/office/powerpoint/2010/main" val="298430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1CFA3C40-2F25-8247-B195-61DA9BE1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Let’s examine the Lactose (lac) operon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EFEEE649-64C0-B64A-BD03-CECE3158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Recall prokaryotes have some of their genes in clusters, called </a:t>
            </a:r>
            <a:r>
              <a:rPr lang="en-US" altLang="en-US" b="1" i="1"/>
              <a:t>operons</a:t>
            </a:r>
            <a:r>
              <a:rPr lang="en-US" altLang="en-US"/>
              <a:t>. Operons encode polycistronic mRNA which encodes more than one protein.  Operons encode several proteins which are needed for a common purpose.</a:t>
            </a:r>
          </a:p>
          <a:p>
            <a:endParaRPr lang="en-US" altLang="en-US"/>
          </a:p>
          <a:p>
            <a:r>
              <a:rPr lang="en-US" altLang="en-US"/>
              <a:t>The lac operon encodes 3 enzymes needed for bacteria to utilize lactose for energy.</a:t>
            </a:r>
          </a:p>
          <a:p>
            <a:r>
              <a:rPr lang="en-US" altLang="en-US"/>
              <a:t>See figure 16-1—but know the missing detail</a:t>
            </a:r>
          </a:p>
        </p:txBody>
      </p:sp>
    </p:spTree>
    <p:extLst>
      <p:ext uri="{BB962C8B-B14F-4D97-AF65-F5344CB8AC3E}">
        <p14:creationId xmlns:p14="http://schemas.microsoft.com/office/powerpoint/2010/main" val="150179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8B605BF-50E4-784F-863E-5BB0C30C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5602" name="Content Placeholder 5">
            <a:extLst>
              <a:ext uri="{FF2B5EF4-FFF2-40B4-BE49-F238E27FC236}">
                <a16:creationId xmlns:a16="http://schemas.microsoft.com/office/drawing/2014/main" id="{5BFD0890-DA19-494C-9760-FB041239F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267E5F-CCAC-EE45-B8DF-C1AF5245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274638"/>
            <a:ext cx="3676650" cy="17478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2662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5EC1B26-4263-7F4E-BC38-CBEA55EF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129AC-30E6-F647-AC58-F92128C1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lac Z, </a:t>
            </a:r>
            <a:r>
              <a:rPr lang="en-US" dirty="0" err="1"/>
              <a:t>lacY</a:t>
            </a:r>
            <a:r>
              <a:rPr lang="en-US" dirty="0"/>
              <a:t>, and </a:t>
            </a:r>
            <a:r>
              <a:rPr lang="en-US" dirty="0" err="1"/>
              <a:t>lacA</a:t>
            </a:r>
            <a:r>
              <a:rPr lang="en-US" dirty="0"/>
              <a:t>  encode the 3 structural genes encoding proteins needed for lactose metabolism.</a:t>
            </a:r>
          </a:p>
          <a:p>
            <a:pPr marL="0" lvl="1" indent="0">
              <a:buFont typeface="Arial" charset="0"/>
              <a:buNone/>
              <a:defRPr/>
            </a:pPr>
            <a:r>
              <a:rPr lang="en-US" dirty="0"/>
              <a:t>		Read about the function of each protein in 				lactose metabolism.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Upstream of the structural genes are regulatory sequences, called the promoter, the operator, and the activator/CAP binding site.</a:t>
            </a:r>
          </a:p>
          <a:p>
            <a:pPr lvl="1">
              <a:buFont typeface="Arial" charset="0"/>
              <a:buChar char="–"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5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A806F1DE-B9A8-F64E-8677-B8C34378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7650" name="Content Placeholder 5">
            <a:extLst>
              <a:ext uri="{FF2B5EF4-FFF2-40B4-BE49-F238E27FC236}">
                <a16:creationId xmlns:a16="http://schemas.microsoft.com/office/drawing/2014/main" id="{FD130DA6-F83C-9B40-AAD4-37E5DF195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62" r="-8762"/>
          <a:stretch>
            <a:fillRect/>
          </a:stretch>
        </p:blipFill>
        <p:spPr>
          <a:xfrm>
            <a:off x="77788" y="463550"/>
            <a:ext cx="9066212" cy="6424613"/>
          </a:xfr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BCC2DF7-3F00-7D46-8230-90C637012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1033463"/>
            <a:ext cx="1017587" cy="1122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94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A60D664-6E27-1D43-983D-64B4B07A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62B336B-DD87-DD45-BFB4-125BE8CFE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Upstream of the regulatory region is a gene that encodes a repressor (a protein)  of the whole system.  </a:t>
            </a:r>
          </a:p>
          <a:p>
            <a:endParaRPr lang="en-US" altLang="en-US" dirty="0"/>
          </a:p>
          <a:p>
            <a:r>
              <a:rPr lang="en-US" altLang="en-US" dirty="0"/>
              <a:t>The gene is labeled “I”.  I encodes a protein, but the repressor protein is not needed to metabolize lactose.  It is not one of the operon’s structural genes.  It’s role is in regulation.</a:t>
            </a:r>
          </a:p>
        </p:txBody>
      </p:sp>
    </p:spTree>
    <p:extLst>
      <p:ext uri="{BB962C8B-B14F-4D97-AF65-F5344CB8AC3E}">
        <p14:creationId xmlns:p14="http://schemas.microsoft.com/office/powerpoint/2010/main" val="196505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9711</TotalTime>
  <Words>1404</Words>
  <Application>Microsoft Macintosh PowerPoint</Application>
  <PresentationFormat>On-screen Show (4:3)</PresentationFormat>
  <Paragraphs>122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MS PGothic</vt:lpstr>
      <vt:lpstr>Arial</vt:lpstr>
      <vt:lpstr>Calibri</vt:lpstr>
      <vt:lpstr>Office Theme</vt:lpstr>
      <vt:lpstr>Molecular Biology Biol 480</vt:lpstr>
      <vt:lpstr>Announcements/Assignments </vt:lpstr>
      <vt:lpstr>Where were we?...Gene expression regulation</vt:lpstr>
      <vt:lpstr>For example…</vt:lpstr>
      <vt:lpstr>Let’s examine the Lactose (lac) operon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through this tutorial…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 the symbolic designations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if the F’ plasmid was constructed to have a wild type I gene?</vt:lpstr>
      <vt:lpstr>PowerPoint Presentation</vt:lpstr>
      <vt:lpstr>Summarize</vt:lpstr>
      <vt:lpstr>Read more! Dissect table 16.1</vt:lpstr>
      <vt:lpstr>PowerPoint Presentation</vt:lpstr>
    </vt:vector>
  </TitlesOfParts>
  <Manager/>
  <Company>Minot State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Biology Biol 480</dc:title>
  <dc:subject/>
  <dc:creator>Heidi Super</dc:creator>
  <cp:keywords/>
  <dc:description/>
  <cp:lastModifiedBy>Microsoft Office User</cp:lastModifiedBy>
  <cp:revision>295</cp:revision>
  <cp:lastPrinted>2019-02-20T19:12:38Z</cp:lastPrinted>
  <dcterms:created xsi:type="dcterms:W3CDTF">2012-08-22T01:19:49Z</dcterms:created>
  <dcterms:modified xsi:type="dcterms:W3CDTF">2019-04-07T20:14:23Z</dcterms:modified>
  <cp:category/>
</cp:coreProperties>
</file>